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57" r:id="rId5"/>
    <p:sldId id="258" r:id="rId6"/>
    <p:sldId id="277" r:id="rId7"/>
    <p:sldId id="259" r:id="rId8"/>
    <p:sldId id="261" r:id="rId9"/>
    <p:sldId id="262" r:id="rId10"/>
    <p:sldId id="278" r:id="rId11"/>
    <p:sldId id="264" r:id="rId12"/>
    <p:sldId id="263" r:id="rId13"/>
    <p:sldId id="279" r:id="rId14"/>
    <p:sldId id="267" r:id="rId15"/>
    <p:sldId id="280" r:id="rId16"/>
    <p:sldId id="275" r:id="rId17"/>
    <p:sldId id="276" r:id="rId18"/>
    <p:sldId id="281" r:id="rId19"/>
    <p:sldId id="268" r:id="rId20"/>
    <p:sldId id="269" r:id="rId21"/>
    <p:sldId id="282" r:id="rId22"/>
    <p:sldId id="270" r:id="rId23"/>
    <p:sldId id="271" r:id="rId24"/>
    <p:sldId id="272" r:id="rId25"/>
    <p:sldId id="274" r:id="rId26"/>
    <p:sldId id="283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5" d="100"/>
          <a:sy n="65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D13D9C-8A9E-461D-B43C-A9B7EBA9BABD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BA2531-1250-4A3D-8AC6-85F4E7719541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1196752"/>
            <a:ext cx="5105400" cy="28681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O" dirty="0" smtClean="0"/>
              <a:t>SUBMÓDULO DE NEGOCIACIÓN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509120"/>
            <a:ext cx="5400600" cy="11012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es-CO" dirty="0" smtClean="0">
                <a:solidFill>
                  <a:schemeClr val="bg2">
                    <a:lumMod val="25000"/>
                  </a:schemeClr>
                </a:solidFill>
              </a:rPr>
              <a:t>POR:</a:t>
            </a:r>
          </a:p>
          <a:p>
            <a:pPr algn="ctr"/>
            <a:r>
              <a:rPr lang="es-CO" dirty="0" smtClean="0">
                <a:solidFill>
                  <a:schemeClr val="bg2">
                    <a:lumMod val="25000"/>
                  </a:schemeClr>
                </a:solidFill>
              </a:rPr>
              <a:t>MARTA LUCIA PALACIO VÁSQUEZ</a:t>
            </a:r>
          </a:p>
          <a:p>
            <a:pPr algn="ctr"/>
            <a:r>
              <a:rPr lang="es-CO" dirty="0" smtClean="0">
                <a:solidFill>
                  <a:schemeClr val="bg2">
                    <a:lumMod val="25000"/>
                  </a:schemeClr>
                </a:solidFill>
              </a:rPr>
              <a:t>REGENTE DE </a:t>
            </a:r>
            <a:r>
              <a:rPr lang="es-CO" dirty="0" smtClean="0">
                <a:solidFill>
                  <a:schemeClr val="bg2">
                    <a:lumMod val="25000"/>
                  </a:schemeClr>
                </a:solidFill>
              </a:rPr>
              <a:t>FARMACIA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8464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NORMAS ISO</a:t>
            </a:r>
            <a:endParaRPr lang="es-CO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919412"/>
            <a:ext cx="2190750" cy="2085975"/>
          </a:xfrm>
        </p:spPr>
      </p:pic>
    </p:spTree>
    <p:extLst>
      <p:ext uri="{BB962C8B-B14F-4D97-AF65-F5344CB8AC3E}">
        <p14:creationId xmlns:p14="http://schemas.microsoft.com/office/powerpoint/2010/main" val="32260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es-ES" b="1" dirty="0" smtClean="0"/>
          </a:p>
          <a:p>
            <a:r>
              <a:rPr lang="es-ES" sz="3200" b="1" dirty="0" smtClean="0"/>
              <a:t>La </a:t>
            </a:r>
            <a:r>
              <a:rPr lang="es-ES" sz="3200" b="1" dirty="0"/>
              <a:t>Norma ISO 9000 </a:t>
            </a:r>
            <a:r>
              <a:rPr lang="es-ES" sz="3200" dirty="0"/>
              <a:t>describe los fundamentos de los sistemas de gestión de la  calidad y especifica la terminología de los sistemas de gestión de la calidad.</a:t>
            </a:r>
            <a:endParaRPr lang="es-CO" sz="32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1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s-ES" sz="3200" b="1" dirty="0"/>
              <a:t>LA NORMA ISO 14000  sistema de gestión ambiental </a:t>
            </a:r>
            <a:r>
              <a:rPr lang="es-ES" sz="3200" dirty="0"/>
              <a:t>su función principal es auxiliar el proceso de implementación de un Sistema de Gestión Ambiental (SGA), que a su vez tenga como principio la mejora continua del desempeño ambiental de la empresa. </a:t>
            </a:r>
            <a:endParaRPr lang="es-CO" sz="3200" dirty="0"/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5654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ISO 14000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700808"/>
            <a:ext cx="6336704" cy="4536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132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/>
              <a:t>(HACCP) sistema de análisis de peligros y de puntos críticos de control </a:t>
            </a:r>
            <a:endParaRPr lang="es-CO" b="1" dirty="0"/>
          </a:p>
          <a:p>
            <a:r>
              <a:rPr lang="es-ES" dirty="0"/>
              <a:t>El sistema de HACCP, </a:t>
            </a:r>
            <a:r>
              <a:rPr lang="es-ES" dirty="0" smtClean="0"/>
              <a:t>permite </a:t>
            </a:r>
            <a:r>
              <a:rPr lang="es-ES" dirty="0"/>
              <a:t>identificar peligros específicos y medidas para su control con el fin de garantizar la inocuidad de los alimentos</a:t>
            </a:r>
            <a:r>
              <a:rPr lang="es-ES" dirty="0" smtClean="0"/>
              <a:t>.</a:t>
            </a:r>
            <a:r>
              <a:rPr lang="es-CO" dirty="0" smtClean="0">
                <a:solidFill>
                  <a:schemeClr val="bg2">
                    <a:lumMod val="25000"/>
                  </a:schemeClr>
                </a:solidFill>
              </a:rPr>
              <a:t> también se aplica en la industria cosmética y en todo tipo de industrias que fabriquen materiales en contacto con los alimentos. 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07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HACCP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2890837"/>
            <a:ext cx="185737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16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s-CO" sz="3200" dirty="0" smtClean="0"/>
              <a:t>ECOLABEL:</a:t>
            </a:r>
          </a:p>
          <a:p>
            <a:r>
              <a:rPr lang="es-CO" sz="3200" dirty="0"/>
              <a:t>E</a:t>
            </a:r>
            <a:r>
              <a:rPr lang="es-CO" sz="3200" dirty="0" smtClean="0"/>
              <a:t>s </a:t>
            </a:r>
            <a:r>
              <a:rPr lang="es-CO" sz="3200" dirty="0"/>
              <a:t>la marca europea de calidad ecológica que premia los mejores productos y servicios  desde el punto de vista ambiental, manteniendo altos </a:t>
            </a:r>
            <a:r>
              <a:rPr lang="es-CO" sz="3200" dirty="0" smtClean="0"/>
              <a:t>estándares.</a:t>
            </a:r>
            <a:r>
              <a:rPr lang="es-CO" sz="3200" dirty="0"/>
              <a:t> </a:t>
            </a:r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0765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O" dirty="0" smtClean="0"/>
              <a:t> </a:t>
            </a:r>
            <a:r>
              <a:rPr lang="es-CO" sz="3200" dirty="0" smtClean="0"/>
              <a:t>Para cada producto se consideran los aspectos del medioambiente (calidad del aire y del agua, protección del terreno, reducción de los residuos, ahorro de energía, gestión de los recursos naturales, protección de la capa de ozono, seguridad ambiental, impacto sobre la biodiversidad),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7354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     ECOLABEL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2667000"/>
            <a:ext cx="177165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95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/>
              <a:t>(FDA)  Administración de Drogas y Alimentos de los Estados Unidos  </a:t>
            </a:r>
            <a:endParaRPr lang="es-CO" b="1" dirty="0"/>
          </a:p>
          <a:p>
            <a:pPr lvl="0" fontAlgn="base"/>
            <a:r>
              <a:rPr lang="es-ES" dirty="0" smtClean="0"/>
              <a:t>Garantiza </a:t>
            </a:r>
            <a:r>
              <a:rPr lang="es-ES" dirty="0"/>
              <a:t>la seguridad, la efectividad y la protección de fármacos, veterinarios y para humanos, vacunas y otros productos biológicos, dispositivos médicos, el suministro de alimentos, cosméticos, suplementos dietéticos y productos </a:t>
            </a:r>
            <a:r>
              <a:rPr lang="es-CO" dirty="0" smtClean="0"/>
              <a:t>farmacéuticos.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17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FUNCIONES DEL EMPAQUE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es-ES" sz="3200" dirty="0" smtClean="0"/>
              <a:t>Proporcionar </a:t>
            </a:r>
            <a:r>
              <a:rPr lang="es-ES" sz="3200" dirty="0"/>
              <a:t>características de identificación e información del medicamento y/o dispositivo medico.</a:t>
            </a:r>
            <a:endParaRPr lang="es-CO" sz="3200" dirty="0"/>
          </a:p>
          <a:p>
            <a:pPr lvl="0"/>
            <a:r>
              <a:rPr lang="es-ES" sz="3200" dirty="0"/>
              <a:t>Presentación del medicamento.</a:t>
            </a:r>
            <a:endParaRPr lang="es-CO" sz="3200" dirty="0"/>
          </a:p>
          <a:p>
            <a:pPr lvl="0"/>
            <a:r>
              <a:rPr lang="es-ES" sz="3200" dirty="0"/>
              <a:t>Debe inspirar confianza al cliente</a:t>
            </a:r>
            <a:endParaRPr lang="es-CO" sz="3200" dirty="0"/>
          </a:p>
          <a:p>
            <a:pPr lvl="0"/>
            <a:r>
              <a:rPr lang="es-ES" sz="3200" dirty="0"/>
              <a:t>Proveer protección frente a factores externos: </a:t>
            </a:r>
            <a:endParaRPr lang="es-CO" sz="3200" dirty="0"/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661580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fontAlgn="base"/>
            <a:r>
              <a:rPr lang="es-ES" dirty="0" smtClean="0"/>
              <a:t>Mejora la salud pública ayudando a acelerar las innovaciones en productos.</a:t>
            </a:r>
            <a:endParaRPr lang="es-CO" dirty="0" smtClean="0"/>
          </a:p>
          <a:p>
            <a:pPr lvl="0" fontAlgn="base"/>
            <a:r>
              <a:rPr lang="es-ES" dirty="0" smtClean="0"/>
              <a:t>Ayuda al público a obtener la información precisa y científica que necesita para usar medicamentos y alimentos para mejorar su salud.</a:t>
            </a:r>
            <a:endParaRPr lang="es-CO" dirty="0" smtClean="0"/>
          </a:p>
          <a:p>
            <a:pPr lvl="0" fontAlgn="base"/>
            <a:r>
              <a:rPr lang="es-ES" dirty="0" smtClean="0"/>
              <a:t>Aprueba nuevos fármacos en el comercio para el mercado de los Estados Unidos (medicamentos recetados y de venta libre).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00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F.D.A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890837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724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s-ES" b="1" dirty="0"/>
              <a:t>(USP)  la Convención de la Farmacopea de Estados Unidos  </a:t>
            </a:r>
            <a:endParaRPr lang="es-ES" b="1" dirty="0" smtClean="0"/>
          </a:p>
          <a:p>
            <a:pPr lvl="0" fontAlgn="base"/>
            <a:r>
              <a:rPr lang="es-ES" dirty="0"/>
              <a:t>Establece estándares para la identidad de medicamentos, ingredientes alimenticios y suplementos dietéticos, así como también para su calidad, pureza y potencia.</a:t>
            </a:r>
            <a:endParaRPr lang="es-CO" dirty="0"/>
          </a:p>
          <a:p>
            <a:pPr lvl="0" fontAlgn="base"/>
            <a:r>
              <a:rPr lang="es-ES" dirty="0"/>
              <a:t>Proporciona estándares para fármacos (para asignación de nombre/identidad, potencia, calidad y pureza, así como también para envasado y almacenamiento) que son ejecutados por la FDA de conformidad con la Ley Federal de Alimentos, Fármacos y Cosméticos.</a:t>
            </a:r>
            <a:endParaRPr lang="es-CO" dirty="0"/>
          </a:p>
          <a:p>
            <a:endParaRPr lang="es-CO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02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fontAlgn="base"/>
            <a:r>
              <a:rPr lang="es-ES" dirty="0" smtClean="0"/>
              <a:t>Proporciona los estándares de referencia (muestras físicas y químicas cuidadosamente medidas) que son herramientas indispensables usadas en pruebas y métodos para medir el cumplimiento con los estándares escritos y los requisitos de control de calidad.</a:t>
            </a:r>
            <a:endParaRPr lang="es-CO" dirty="0" smtClean="0"/>
          </a:p>
          <a:p>
            <a:pPr lvl="0" fontAlgn="base"/>
            <a:r>
              <a:rPr lang="es-ES" dirty="0" smtClean="0"/>
              <a:t>Promueve la seguridad de los medicamentos mediante estándares para la asignación de nombres a fármacos y el etiquetado cauteloso de productos farmacológicos inyectables.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09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/>
              <a:t>Guía técnica de análisis </a:t>
            </a:r>
            <a:endParaRPr lang="es-CO" b="1" dirty="0"/>
          </a:p>
          <a:p>
            <a:r>
              <a:rPr lang="es-ES" dirty="0"/>
              <a:t>Define los análisis correspondientes </a:t>
            </a:r>
            <a:r>
              <a:rPr lang="es-ES" dirty="0" smtClean="0"/>
              <a:t>de rotulación</a:t>
            </a:r>
            <a:r>
              <a:rPr lang="es-ES" dirty="0"/>
              <a:t>, tipo de envase, ensayos </a:t>
            </a:r>
            <a:r>
              <a:rPr lang="es-ES" dirty="0" smtClean="0"/>
              <a:t>fisicoquímicos </a:t>
            </a:r>
            <a:r>
              <a:rPr lang="es-ES" dirty="0"/>
              <a:t>y microbiológicos, adoptando como metodologías las establecidas por las farmacopeas </a:t>
            </a:r>
            <a:r>
              <a:rPr lang="es-ES" dirty="0" smtClean="0"/>
              <a:t>oficiales(USP-FDA) </a:t>
            </a:r>
            <a:r>
              <a:rPr lang="es-ES" dirty="0"/>
              <a:t>o por el </a:t>
            </a:r>
            <a:r>
              <a:rPr lang="es-ES" dirty="0" smtClean="0"/>
              <a:t>fabricante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4541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INSPECCIÓN DE CALIDAD DE LOS MEDICAMENTOS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/>
              <a:t> </a:t>
            </a:r>
            <a:endParaRPr lang="es-CO" dirty="0"/>
          </a:p>
          <a:p>
            <a:r>
              <a:rPr lang="es-ES" sz="3200" i="1" dirty="0" smtClean="0"/>
              <a:t>La </a:t>
            </a:r>
            <a:r>
              <a:rPr lang="es-ES" sz="3200" i="1" dirty="0"/>
              <a:t>inspección de calidad en los medicamentos garantiza que lleguen a los pacientes con estándares de Calidad, Seguridad y Eficacia, Establecidos por el INVIMA.</a:t>
            </a:r>
            <a:endParaRPr lang="es-CO" sz="3200" dirty="0"/>
          </a:p>
          <a:p>
            <a:endParaRPr lang="es-CO" sz="3200" b="1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CO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8097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 ACTIVIDAD PROPUESTA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EN GRUPOS CREA UN CRUCIGRAMA PARA QUE LOS DEMAS COMPAÑEROS LO RESUELVAN.</a:t>
            </a:r>
          </a:p>
          <a:p>
            <a:endParaRPr lang="es-CO" dirty="0"/>
          </a:p>
          <a:p>
            <a:r>
              <a:rPr lang="es-CO" dirty="0" smtClean="0"/>
              <a:t>LOS TERMINOS DEL CRUCIGRAMA SON EXTRAIDOS DE ESTA PRESENTACION.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3456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FUNCIONES DEL EMPAQUE</a:t>
            </a:r>
            <a:endParaRPr lang="es-CO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2740301"/>
            <a:ext cx="6400800" cy="244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113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EMPAQUES PRIMARIOS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s-CO" sz="3200" dirty="0" smtClean="0"/>
              <a:t>Están en contacto directo con el medicamento:</a:t>
            </a:r>
          </a:p>
          <a:p>
            <a:endParaRPr lang="es-CO" sz="3200" dirty="0"/>
          </a:p>
          <a:p>
            <a:r>
              <a:rPr lang="es-CO" sz="3200" dirty="0" smtClean="0"/>
              <a:t>Blíster</a:t>
            </a:r>
          </a:p>
          <a:p>
            <a:r>
              <a:rPr lang="es-CO" sz="3200" dirty="0" smtClean="0"/>
              <a:t>Tubo colapsible</a:t>
            </a:r>
          </a:p>
          <a:p>
            <a:r>
              <a:rPr lang="es-CO" sz="3200" dirty="0" smtClean="0"/>
              <a:t>Ampolla</a:t>
            </a:r>
          </a:p>
          <a:p>
            <a:r>
              <a:rPr lang="es-CO" sz="3200" dirty="0" smtClean="0"/>
              <a:t>Frasco de vidrio o plástico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0213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EMPAQUES SECUNDARIOS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rgbClr val="F8F8F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O" dirty="0" smtClean="0"/>
              <a:t>Albergan al empaque primario , ellos poseen la </a:t>
            </a:r>
            <a:r>
              <a:rPr lang="es-CO" dirty="0" smtClean="0"/>
              <a:t>información </a:t>
            </a:r>
            <a:r>
              <a:rPr lang="es-CO" dirty="0" smtClean="0"/>
              <a:t>del producto de manera especifica:</a:t>
            </a:r>
          </a:p>
          <a:p>
            <a:r>
              <a:rPr lang="es-CO" dirty="0" smtClean="0"/>
              <a:t>NOMBRE( COMERCIAL O DE DENOMINACION COMUN INTERNACIONAL)</a:t>
            </a:r>
          </a:p>
          <a:p>
            <a:r>
              <a:rPr lang="es-CO" dirty="0" smtClean="0"/>
              <a:t>CONCENTRACION</a:t>
            </a:r>
          </a:p>
          <a:p>
            <a:r>
              <a:rPr lang="es-CO" dirty="0" smtClean="0"/>
              <a:t>PRESENTACION</a:t>
            </a:r>
          </a:p>
          <a:p>
            <a:r>
              <a:rPr lang="es-CO" dirty="0" smtClean="0"/>
              <a:t>FORMA FARMACEUTICA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9652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EMBALAJE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ES" sz="3200" b="1" dirty="0"/>
              <a:t>EMBALAJE: </a:t>
            </a:r>
            <a:r>
              <a:rPr lang="es-ES" sz="3200" dirty="0"/>
              <a:t>Acondicionamiento del producto para fines de transporte</a:t>
            </a:r>
            <a:r>
              <a:rPr lang="es-ES" sz="3200" dirty="0" smtClean="0"/>
              <a:t>.</a:t>
            </a:r>
          </a:p>
          <a:p>
            <a:endParaRPr lang="es-ES" sz="3200" dirty="0"/>
          </a:p>
          <a:p>
            <a:r>
              <a:rPr lang="es-ES" sz="3200" dirty="0" smtClean="0"/>
              <a:t>Reúne los empaques secundarios</a:t>
            </a:r>
            <a:r>
              <a:rPr lang="es-ES" dirty="0" smtClean="0"/>
              <a:t>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14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EMPAQUES SECUNDARIOS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40760" cy="3222848"/>
          </a:xfrm>
          <a:ln>
            <a:solidFill>
              <a:srgbClr val="F8F8F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1600" dirty="0" smtClean="0"/>
              <a:t>CONTRAINDICACIONES Y ADVERTENCIAS</a:t>
            </a:r>
          </a:p>
          <a:p>
            <a:r>
              <a:rPr lang="es-CO" sz="1600" dirty="0" smtClean="0"/>
              <a:t>ESTANDARES DE CALIDAD</a:t>
            </a:r>
          </a:p>
          <a:p>
            <a:r>
              <a:rPr lang="es-CO" sz="1600" dirty="0" smtClean="0"/>
              <a:t>CODIGO DE BARRAS</a:t>
            </a:r>
          </a:p>
          <a:p>
            <a:r>
              <a:rPr lang="es-CO" sz="1600" dirty="0" smtClean="0"/>
              <a:t>LABORATORIO FABRICANTE</a:t>
            </a:r>
          </a:p>
          <a:p>
            <a:r>
              <a:rPr lang="es-CO" sz="1600" dirty="0" smtClean="0"/>
              <a:t>FRANJAS( VERDE O VIOLETA)</a:t>
            </a:r>
          </a:p>
          <a:p>
            <a:r>
              <a:rPr lang="es-CO" sz="1600" dirty="0" smtClean="0"/>
              <a:t>INDICACIONES Y POSOLOGIA( SI ES OTC)</a:t>
            </a:r>
          </a:p>
          <a:p>
            <a:r>
              <a:rPr lang="es-CO" sz="1600" dirty="0" smtClean="0"/>
              <a:t>LEYENDA DE VENTA BAJO FORMULA MEDICA O VENTA LIBRE.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052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/>
              <a:t>CADENA DE SUMINISTROS</a:t>
            </a:r>
            <a:endParaRPr lang="es-CO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84784"/>
            <a:ext cx="799288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2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NORMAS DE CALIDAD DE LOS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s-ES" b="1" dirty="0" smtClean="0"/>
          </a:p>
          <a:p>
            <a:endParaRPr lang="es-ES" sz="3200" b="1" dirty="0" smtClean="0"/>
          </a:p>
          <a:p>
            <a:r>
              <a:rPr lang="es-ES" sz="3200" b="1" dirty="0" smtClean="0"/>
              <a:t>ISO </a:t>
            </a:r>
            <a:r>
              <a:rPr lang="es-ES" sz="3200" b="1" dirty="0"/>
              <a:t>(Organización Internacional de Normalización) es una federación mundial de organismos nacionales de </a:t>
            </a:r>
            <a:r>
              <a:rPr lang="es-ES" sz="3200" b="1" dirty="0" smtClean="0"/>
              <a:t>normalización.</a:t>
            </a:r>
            <a:endParaRPr lang="es-CO" sz="3200" b="1" dirty="0"/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6060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Personalizado 7">
      <a:dk1>
        <a:srgbClr val="FFFFFF"/>
      </a:dk1>
      <a:lt1>
        <a:srgbClr val="00B050"/>
      </a:lt1>
      <a:dk2>
        <a:srgbClr val="FFFFFF"/>
      </a:dk2>
      <a:lt2>
        <a:srgbClr val="FF33CC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65</TotalTime>
  <Words>625</Words>
  <Application>Microsoft Office PowerPoint</Application>
  <PresentationFormat>Presentación en pantalla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Alta costura</vt:lpstr>
      <vt:lpstr>SUBMÓDULO DE NEGOCIACIÓN</vt:lpstr>
      <vt:lpstr>FUNCIONES DEL EMPAQUE</vt:lpstr>
      <vt:lpstr>FUNCIONES DEL EMPAQUE</vt:lpstr>
      <vt:lpstr>EMPAQUES PRIMARIOS</vt:lpstr>
      <vt:lpstr>EMPAQUES SECUNDARIOS</vt:lpstr>
      <vt:lpstr>EMBALAJE</vt:lpstr>
      <vt:lpstr>EMPAQUES SECUNDARIOS</vt:lpstr>
      <vt:lpstr>CADENA DE SUMINISTROS</vt:lpstr>
      <vt:lpstr>NORMAS DE CALIDAD DE LOS PRODUCTOS</vt:lpstr>
      <vt:lpstr>NORMAS ISO</vt:lpstr>
      <vt:lpstr>NORMAS DE CALIDAD DE LOS PRODUCTOS</vt:lpstr>
      <vt:lpstr>NORMAS DE CALIDAD DE LOS PRODUCTOS</vt:lpstr>
      <vt:lpstr>ISO 14000</vt:lpstr>
      <vt:lpstr>NORMAS DE CALIDAD DE LOS PRODUCTOS</vt:lpstr>
      <vt:lpstr>HACCP</vt:lpstr>
      <vt:lpstr>NORMAS DE CALIDAD DE LOS PRODUCTOS</vt:lpstr>
      <vt:lpstr>NORMAS DE CALIDAD DE LOS PRODUCTOS</vt:lpstr>
      <vt:lpstr>      ECOLABEL</vt:lpstr>
      <vt:lpstr>NORMAS DE CALIDAD DE LOS PRODUCTOS</vt:lpstr>
      <vt:lpstr>NORMAS DE CALIDAD DE LOS PRODUCTOS</vt:lpstr>
      <vt:lpstr>F.D.A</vt:lpstr>
      <vt:lpstr>NORMAS DE CALIDAD DE LOS PRODUCTOS</vt:lpstr>
      <vt:lpstr>NORMAS DE CALIDAD DE LOS PRODUCTOS</vt:lpstr>
      <vt:lpstr>NORMAS DE CALIDAD DE LOS PRODUCTOS</vt:lpstr>
      <vt:lpstr>INSPECCIÓN DE CALIDAD DE LOS MEDICAMENTOS</vt:lpstr>
      <vt:lpstr>  ACTIVIDAD PROPUESTA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MALUPAVA</dc:creator>
  <cp:lastModifiedBy>MALUPAVA</cp:lastModifiedBy>
  <cp:revision>20</cp:revision>
  <dcterms:created xsi:type="dcterms:W3CDTF">2014-08-12T21:17:33Z</dcterms:created>
  <dcterms:modified xsi:type="dcterms:W3CDTF">2014-08-12T22:50:54Z</dcterms:modified>
</cp:coreProperties>
</file>